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7" r:id="rId3"/>
    <p:sldId id="264" r:id="rId4"/>
    <p:sldId id="265" r:id="rId5"/>
    <p:sldId id="266" r:id="rId6"/>
    <p:sldId id="268" r:id="rId7"/>
    <p:sldId id="269" r:id="rId8"/>
    <p:sldId id="267" r:id="rId9"/>
    <p:sldId id="270" r:id="rId10"/>
    <p:sldId id="272" r:id="rId11"/>
    <p:sldId id="273" r:id="rId12"/>
    <p:sldId id="274" r:id="rId13"/>
    <p:sldId id="275" r:id="rId14"/>
    <p:sldId id="277" r:id="rId15"/>
    <p:sldId id="276" r:id="rId16"/>
    <p:sldId id="271" r:id="rId17"/>
    <p:sldId id="279" r:id="rId18"/>
    <p:sldId id="278" r:id="rId19"/>
    <p:sldId id="281" r:id="rId20"/>
    <p:sldId id="280" r:id="rId21"/>
  </p:sldIdLst>
  <p:sldSz cx="12192000" cy="6858000"/>
  <p:notesSz cx="6858000" cy="9144000"/>
  <p:photoAlbum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4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94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2C433-8651-4F55-97DB-605976B748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402373-88C8-4B9A-AA8C-E1512C162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26FFFE-15C1-4629-8912-E3505895B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6C590-91A8-48D4-BE55-83401A631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D67CD-2D3A-48DD-9C2A-F440E907A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8001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06F1F7-C49D-4C6A-83CA-EB01C213D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A35A9F3-1EE6-4543-AD70-66BD6F386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556FA5-006E-4A77-A7A7-253A255BF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00F442-6137-48AD-A9FD-88F45C27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DDF8CF-ED81-4EA3-B1B1-14B4B0A59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6928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22BD304-9E98-4B8C-8434-CA1A52D550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113496C-3291-44FD-9491-20C52F312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F902AE-8912-4EFE-A7AB-6A6B401F6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1EB-B062-4CC3-8A71-F8D1E20FE1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AF6DAC-BD25-4984-81AE-9ACE6520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05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CF0E06-E06C-41F2-ADDF-F5A6A4CF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73CED4D-DFA0-4089-BC5E-5AF3BA490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EE4F4F-67E5-4C9F-B32F-B2B29EC20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D85BC4-85B7-4A6A-9564-AE66DAD06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4BCEF9-4307-41BF-92B0-22CF1F53D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675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9DE04-74B0-4B34-8440-682B188C0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6C7F7-4A1D-4AC3-8D48-2D9251760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C00279F-096A-4B14-B012-DE664B1FC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1C1C254-6A8C-4C3C-9643-834552896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206B02-0EB0-4DB1-8764-033939643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4893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02BC7-B2AE-4BF6-B639-42CCC6A7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5BBC052-2D56-45BA-991E-EFF82345A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1E7CA29-BC7A-4FEC-9230-0344D95D0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284E0B-547F-4400-A8FC-494C2DD27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081BC6B-3B25-4C08-9E6D-71E585BC3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270B22-E68C-4580-B06B-6418088B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89910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2706DE-3938-4DAD-AEAA-37BFA7A4E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7AF893-76ED-4FB5-BC52-AFA2CA643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0B2B4D-D741-4792-B03E-9C08654F2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C74706-20DF-4619-9BFE-BD48DC795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42B548-2057-4F39-A27B-0F147FCBB5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4B243F7-4B35-43D1-8ACA-C059EEA34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CED831-5773-48AF-9AA9-33BD63C6C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13DC29E-A47E-474C-8173-B1BD68A10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57019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15F20A-72EE-4E30-A768-A3F59A9FB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8383B89-F13F-4A6B-B321-DBFC0C9B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6A7DDF6-C545-4EF8-B69F-24797CCE7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DFB6E1E-3EDE-4401-8518-4B1848E61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8521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2B52DC0-212B-4912-9331-6C5213B8A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AA63C94-F21B-4220-A0F7-E2ABA9DC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1A7055-C0C6-4A49-9DC2-4C26AEB23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9601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18AE-9EE0-49E8-B902-716627031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41022CF-EEF9-45F8-B0B8-1C8D1F859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E1E9E21-0522-4F28-A665-029333E8A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D79249-C416-46BB-A7EE-49A386EF2F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139D15-AA9F-48FB-B907-890E8293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C606AC-9482-4844-87EC-81A6E320A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2404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9C3237-7F7A-4419-909A-4F2778DC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731A4DB-91AB-4E93-829F-8D7C55F88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9F1E01-1D37-4C78-8968-DA3E7705A6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AA8D99-1546-45CC-9F94-953231755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0D66A6-A14E-4A63-B8BA-A3A81A05F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73914E3-4431-431D-BBDB-91B525260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41877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C3D8885-2DF5-4513-AABE-6C41D8F3E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5A8FB5-F70E-43B5-939B-377993563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912588-1A8F-4D3D-A9F3-03DCAF16F6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A419C-8DE8-4AA1-B8F7-06CC43A5CBBE}" type="datetimeFigureOut">
              <a:rPr lang="es-CO" smtClean="0"/>
              <a:t>5/09/2022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6F79A-8500-4ACE-80B6-796EC75EB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0776014-DCF7-4238-B766-EE744E8558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A55CE-7D71-413D-8311-FC75D772FD3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67759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ortada2">
            <a:extLst>
              <a:ext uri="{FF2B5EF4-FFF2-40B4-BE49-F238E27FC236}">
                <a16:creationId xmlns:a16="http://schemas.microsoft.com/office/drawing/2014/main" id="{5FE08347-818E-4FC5-899E-74ED77E820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" y="0"/>
            <a:ext cx="12176125" cy="6858000"/>
          </a:xfrm>
          <a:prstGeom prst="rect">
            <a:avLst/>
          </a:prstGeom>
        </p:spPr>
      </p:pic>
      <p:sp>
        <p:nvSpPr>
          <p:cNvPr id="5" name="Triángulo 4">
            <a:extLst>
              <a:ext uri="{FF2B5EF4-FFF2-40B4-BE49-F238E27FC236}">
                <a16:creationId xmlns:a16="http://schemas.microsoft.com/office/drawing/2014/main" id="{5ECEA15D-8F44-80B0-0E41-935F348A88A1}"/>
              </a:ext>
            </a:extLst>
          </p:cNvPr>
          <p:cNvSpPr/>
          <p:nvPr/>
        </p:nvSpPr>
        <p:spPr>
          <a:xfrm>
            <a:off x="4686301" y="4929189"/>
            <a:ext cx="2743200" cy="1657350"/>
          </a:xfrm>
          <a:prstGeom prst="triangle">
            <a:avLst/>
          </a:prstGeom>
          <a:solidFill>
            <a:srgbClr val="494C99"/>
          </a:solidFill>
          <a:ln>
            <a:solidFill>
              <a:srgbClr val="494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7020DEB-4E4B-751F-A4C2-A7EEDCA0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4622914" y="5139280"/>
            <a:ext cx="3060476" cy="1918744"/>
          </a:xfrm>
          <a:prstGeom prst="rect">
            <a:avLst/>
          </a:prstGeom>
        </p:spPr>
      </p:pic>
      <p:sp>
        <p:nvSpPr>
          <p:cNvPr id="4" name="Google Shape;839;p133">
            <a:extLst>
              <a:ext uri="{FF2B5EF4-FFF2-40B4-BE49-F238E27FC236}">
                <a16:creationId xmlns:a16="http://schemas.microsoft.com/office/drawing/2014/main" id="{3B6B5AAB-67AA-A5F7-2F1F-66C9E5BD143A}"/>
              </a:ext>
            </a:extLst>
          </p:cNvPr>
          <p:cNvSpPr txBox="1"/>
          <p:nvPr/>
        </p:nvSpPr>
        <p:spPr>
          <a:xfrm>
            <a:off x="4113443" y="2775977"/>
            <a:ext cx="687520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r"/>
            <a:r>
              <a:rPr lang="es-CO" sz="2400" i="1" dirty="0">
                <a:solidFill>
                  <a:schemeClr val="lt1"/>
                </a:solidFill>
                <a:latin typeface="Arial"/>
                <a:cs typeface="Arial"/>
              </a:rPr>
              <a:t>Atención integral a niños, niñas y adolescentes víctimas de violencia sexual </a:t>
            </a:r>
          </a:p>
        </p:txBody>
      </p:sp>
      <p:sp>
        <p:nvSpPr>
          <p:cNvPr id="8" name="Google Shape;841;p133">
            <a:extLst>
              <a:ext uri="{FF2B5EF4-FFF2-40B4-BE49-F238E27FC236}">
                <a16:creationId xmlns:a16="http://schemas.microsoft.com/office/drawing/2014/main" id="{3CE46CAD-56F1-B9BF-C057-719077436AC3}"/>
              </a:ext>
            </a:extLst>
          </p:cNvPr>
          <p:cNvSpPr txBox="1"/>
          <p:nvPr/>
        </p:nvSpPr>
        <p:spPr>
          <a:xfrm>
            <a:off x="3639040" y="3747538"/>
            <a:ext cx="758092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Secretaría de Educación de Medellín 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b="0" i="1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Subsecretaría de la Prestación del Servicio Educativo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4980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D07B2D1B-0B4B-55FE-6D94-1F4E138147AD}"/>
              </a:ext>
            </a:extLst>
          </p:cNvPr>
          <p:cNvSpPr txBox="1">
            <a:spLocks/>
          </p:cNvSpPr>
          <p:nvPr/>
        </p:nvSpPr>
        <p:spPr>
          <a:xfrm>
            <a:off x="838200" y="342254"/>
            <a:ext cx="10515600" cy="850569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b="1" dirty="0">
                <a:solidFill>
                  <a:schemeClr val="bg1"/>
                </a:solidFill>
              </a:rPr>
              <a:t>Clasificación de las situaciones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5A4EF8D4-DA0C-5D85-9883-2760D27B7EB1}"/>
              </a:ext>
            </a:extLst>
          </p:cNvPr>
          <p:cNvSpPr/>
          <p:nvPr/>
        </p:nvSpPr>
        <p:spPr>
          <a:xfrm>
            <a:off x="2539641" y="2623322"/>
            <a:ext cx="7913044" cy="1710311"/>
          </a:xfrm>
          <a:prstGeom prst="roundRect">
            <a:avLst>
              <a:gd name="adj" fmla="val 34572"/>
            </a:avLst>
          </a:prstGeom>
          <a:solidFill>
            <a:srgbClr val="0DAFA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Corresponden a este tipo las situaciones de agresión escolar, acoso escolar (bullying) y ciberacoso (Ciberbullying), que no revistan las característica de la comisión de un delito, q</a:t>
            </a:r>
            <a:r>
              <a:rPr lang="es-MX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ue se presenta de manera repetida o sistemática; y/o que cause daños al cuerpo o a la salud sin generar incapacidad alguna para cualquiera de los involucrados.</a:t>
            </a:r>
            <a:endParaRPr lang="es-CO" sz="2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D383F7C-1971-53BD-5F2C-DDD7BAB94AE6}"/>
              </a:ext>
            </a:extLst>
          </p:cNvPr>
          <p:cNvSpPr/>
          <p:nvPr/>
        </p:nvSpPr>
        <p:spPr>
          <a:xfrm>
            <a:off x="776472" y="3043703"/>
            <a:ext cx="1441126" cy="1064073"/>
          </a:xfrm>
          <a:prstGeom prst="roundRect">
            <a:avLst>
              <a:gd name="adj" fmla="val 15987"/>
            </a:avLst>
          </a:prstGeom>
          <a:solidFill>
            <a:srgbClr val="0DAFA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kern="0" dirty="0">
                <a:solidFill>
                  <a:schemeClr val="bg1"/>
                </a:solidFill>
                <a:latin typeface="+mj-lt"/>
              </a:rPr>
              <a:t>Situación Tipo II</a:t>
            </a:r>
            <a:endParaRPr lang="es-CO" sz="20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3DD01E07-D587-0325-2266-C1F4E36F8D57}"/>
              </a:ext>
            </a:extLst>
          </p:cNvPr>
          <p:cNvSpPr txBox="1">
            <a:spLocks/>
          </p:cNvSpPr>
          <p:nvPr/>
        </p:nvSpPr>
        <p:spPr>
          <a:xfrm>
            <a:off x="2620124" y="4482129"/>
            <a:ext cx="7752078" cy="1480633"/>
          </a:xfrm>
          <a:prstGeom prst="roundRect">
            <a:avLst/>
          </a:prstGeom>
          <a:solidFill>
            <a:srgbClr val="0DAFA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1" wrap="square" lIns="91425" tIns="45700" rIns="91425" bIns="45700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r>
              <a:rPr lang="es-MX" sz="2000" dirty="0">
                <a:solidFill>
                  <a:schemeClr val="bg1"/>
                </a:solidFill>
              </a:rPr>
              <a:t>Corresponden a esta tipo las situaciones de agresión escolar </a:t>
            </a:r>
            <a:r>
              <a:rPr lang="es-MX" sz="2000" b="1" u="sng" dirty="0">
                <a:solidFill>
                  <a:schemeClr val="bg1"/>
                </a:solidFill>
              </a:rPr>
              <a:t>que sean constitutivas de presuntos delitos contra la libertad, integridad y formación sexual</a:t>
            </a:r>
            <a:r>
              <a:rPr lang="es-MX" sz="2000" dirty="0">
                <a:solidFill>
                  <a:schemeClr val="bg1"/>
                </a:solidFill>
              </a:rPr>
              <a:t>, referidos en el Título IV del Libro II de la Ley 599 de 2000, o cuando constituyen cualquier otro delito establecido en la Ley penal Colombiana vigente</a:t>
            </a:r>
            <a:r>
              <a:rPr lang="es-MX" sz="1800" dirty="0">
                <a:solidFill>
                  <a:schemeClr val="bg1"/>
                </a:solidFill>
              </a:rPr>
              <a:t>.</a:t>
            </a:r>
            <a:endParaRPr lang="es-CO" sz="18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Rectángulo: esquinas redondeadas 8">
            <a:extLst>
              <a:ext uri="{FF2B5EF4-FFF2-40B4-BE49-F238E27FC236}">
                <a16:creationId xmlns:a16="http://schemas.microsoft.com/office/drawing/2014/main" id="{E96BE57C-BE65-B7C5-90A6-CC64FFF6F6C2}"/>
              </a:ext>
            </a:extLst>
          </p:cNvPr>
          <p:cNvSpPr/>
          <p:nvPr/>
        </p:nvSpPr>
        <p:spPr>
          <a:xfrm>
            <a:off x="736240" y="4749696"/>
            <a:ext cx="1441126" cy="995680"/>
          </a:xfrm>
          <a:prstGeom prst="roundRect">
            <a:avLst>
              <a:gd name="adj" fmla="val 15987"/>
            </a:avLst>
          </a:prstGeom>
          <a:solidFill>
            <a:srgbClr val="0DAFA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800" b="1" kern="0" dirty="0">
                <a:solidFill>
                  <a:schemeClr val="bg1"/>
                </a:solidFill>
                <a:latin typeface="+mj-lt"/>
              </a:rPr>
              <a:t>Situación Tipo III</a:t>
            </a:r>
            <a:endParaRPr lang="es-CO" sz="18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Marcador de contenido 5">
            <a:extLst>
              <a:ext uri="{FF2B5EF4-FFF2-40B4-BE49-F238E27FC236}">
                <a16:creationId xmlns:a16="http://schemas.microsoft.com/office/drawing/2014/main" id="{3BD3FFDE-26A3-E12C-DD81-84ABFE160926}"/>
              </a:ext>
            </a:extLst>
          </p:cNvPr>
          <p:cNvSpPr txBox="1">
            <a:spLocks/>
          </p:cNvSpPr>
          <p:nvPr/>
        </p:nvSpPr>
        <p:spPr>
          <a:xfrm>
            <a:off x="2539641" y="1320877"/>
            <a:ext cx="7826684" cy="1153949"/>
          </a:xfrm>
          <a:prstGeom prst="roundRect">
            <a:avLst/>
          </a:prstGeom>
          <a:solidFill>
            <a:srgbClr val="0DAFA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anose="020B0604020202020204" pitchFamily="34" charset="0"/>
              <a:buNone/>
            </a:pPr>
            <a:r>
              <a:rPr lang="es-MX" sz="2000">
                <a:solidFill>
                  <a:schemeClr val="bg1"/>
                </a:solidFill>
              </a:rPr>
              <a:t>Corresponden a este tipo los conflictos manejados inadecuadamente y aquellas situaciones esporádicas que inciden negativamente en el clima escolar, y que en ningún caso generan daños al cuerpo o a la salud.</a:t>
            </a:r>
            <a:endParaRPr lang="es-CO" sz="2000" b="1" kern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E747FCB0-C1C7-FBF2-5696-622D9AD7B6A2}"/>
              </a:ext>
            </a:extLst>
          </p:cNvPr>
          <p:cNvSpPr/>
          <p:nvPr/>
        </p:nvSpPr>
        <p:spPr>
          <a:xfrm>
            <a:off x="736240" y="1393922"/>
            <a:ext cx="1441126" cy="1007860"/>
          </a:xfrm>
          <a:prstGeom prst="roundRect">
            <a:avLst>
              <a:gd name="adj" fmla="val 15987"/>
            </a:avLst>
          </a:prstGeom>
          <a:solidFill>
            <a:srgbClr val="0DAFAB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kern="0" dirty="0">
                <a:solidFill>
                  <a:schemeClr val="bg1"/>
                </a:solidFill>
                <a:latin typeface="+mj-lt"/>
              </a:rPr>
              <a:t>Situación Tipo I</a:t>
            </a:r>
            <a:endParaRPr lang="es-CO" sz="2000" b="1" kern="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13865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1B061E75-DEC2-AEA8-0610-C582BB99A3CD}"/>
              </a:ext>
            </a:extLst>
          </p:cNvPr>
          <p:cNvSpPr txBox="1">
            <a:spLocks/>
          </p:cNvSpPr>
          <p:nvPr/>
        </p:nvSpPr>
        <p:spPr>
          <a:xfrm>
            <a:off x="838200" y="611945"/>
            <a:ext cx="10515600" cy="85109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b="1">
                <a:solidFill>
                  <a:schemeClr val="bg1"/>
                </a:solidFill>
                <a:sym typeface="Calibri"/>
              </a:rPr>
              <a:t>DIRECTIVA No. 01 MINEDUCACIÓN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3B534170-6F96-7547-DB03-BB54288BE147}"/>
              </a:ext>
            </a:extLst>
          </p:cNvPr>
          <p:cNvSpPr txBox="1">
            <a:spLocks/>
          </p:cNvSpPr>
          <p:nvPr/>
        </p:nvSpPr>
        <p:spPr>
          <a:xfrm>
            <a:off x="860474" y="1617785"/>
            <a:ext cx="10515600" cy="462826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Como presidente del Comité, debe realizar la activación del protocolo determinado, así como interponer la denuncia antes las autoridades, si se trata de una </a:t>
            </a:r>
            <a:r>
              <a:rPr lang="es-MX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situación tipo III</a:t>
            </a:r>
            <a:r>
              <a:rPr lang="es-MX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s-MX" dirty="0">
                <a:solidFill>
                  <a:schemeClr val="bg1"/>
                </a:solidFill>
                <a:sym typeface="Calibri"/>
              </a:rPr>
              <a:t>(FGN, Policía de Infancia y Adolescencia y paralelamente al ICBF). Una vez atendidas las personas involucradas, debe citar a los integrantes del Comité Escolar de Convivencia, para informar de los hechos  que dieron lugar a la convocatoria , guardando reserva de aquella información que pueda atentar contra el derecho a la intimidad y confidencialidad de las partes involucradas, así como del reporte realizado ante la autoridad competente. La omisión, incumplimiento o retraso en la implementación de la Ruta dará lugar a las investigaciones y sanciones de naturaleza penal y disciplinaria.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921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702BB3F4-D15D-1921-BF4B-1552E336A82F}"/>
              </a:ext>
            </a:extLst>
          </p:cNvPr>
          <p:cNvSpPr txBox="1">
            <a:spLocks/>
          </p:cNvSpPr>
          <p:nvPr/>
        </p:nvSpPr>
        <p:spPr>
          <a:xfrm>
            <a:off x="838200" y="382227"/>
            <a:ext cx="10515600" cy="1009651"/>
          </a:xfrm>
          <a:prstGeom prst="rect">
            <a:avLst/>
          </a:prstGeom>
        </p:spPr>
        <p:txBody>
          <a:bodyPr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MX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ACTIVACIÓN DE RUTA VIOLENCIAS SEXUALES</a:t>
            </a:r>
            <a:br>
              <a:rPr lang="es-MX" dirty="0">
                <a:solidFill>
                  <a:schemeClr val="bg1"/>
                </a:solidFill>
              </a:rPr>
            </a:br>
            <a:r>
              <a:rPr lang="es-MX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ATENCIÓN INTEGRAL</a:t>
            </a:r>
            <a:br>
              <a:rPr lang="es-MX" dirty="0">
                <a:solidFill>
                  <a:schemeClr val="bg1"/>
                </a:solidFill>
              </a:rPr>
            </a:br>
            <a:endParaRPr lang="es-CO" dirty="0">
              <a:solidFill>
                <a:schemeClr val="bg1"/>
              </a:solidFill>
            </a:endParaRPr>
          </a:p>
        </p:txBody>
      </p:sp>
      <p:grpSp>
        <p:nvGrpSpPr>
          <p:cNvPr id="6" name="Google Shape;276;p21">
            <a:extLst>
              <a:ext uri="{FF2B5EF4-FFF2-40B4-BE49-F238E27FC236}">
                <a16:creationId xmlns:a16="http://schemas.microsoft.com/office/drawing/2014/main" id="{27EB3BA7-59F3-38EB-7FDD-DA75F3C72538}"/>
              </a:ext>
            </a:extLst>
          </p:cNvPr>
          <p:cNvGrpSpPr/>
          <p:nvPr/>
        </p:nvGrpSpPr>
        <p:grpSpPr>
          <a:xfrm>
            <a:off x="4089815" y="1391878"/>
            <a:ext cx="3332604" cy="4812783"/>
            <a:chOff x="2495546" y="0"/>
            <a:chExt cx="3332604" cy="5418564"/>
          </a:xfrm>
        </p:grpSpPr>
        <p:sp>
          <p:nvSpPr>
            <p:cNvPr id="7" name="Google Shape;277;p21">
              <a:extLst>
                <a:ext uri="{FF2B5EF4-FFF2-40B4-BE49-F238E27FC236}">
                  <a16:creationId xmlns:a16="http://schemas.microsoft.com/office/drawing/2014/main" id="{A2E00564-707C-AB0A-AAFA-526281AF2080}"/>
                </a:ext>
              </a:extLst>
            </p:cNvPr>
            <p:cNvSpPr/>
            <p:nvPr/>
          </p:nvSpPr>
          <p:spPr>
            <a:xfrm>
              <a:off x="3219950" y="0"/>
              <a:ext cx="2608200" cy="260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4"/>
                    <a:pt x="107127" y="25773"/>
                    <a:pt x="111044" y="52526"/>
                  </a:cubicBezTo>
                  <a:cubicBezTo>
                    <a:pt x="114961" y="79279"/>
                    <a:pt x="97558" y="104517"/>
                    <a:pt x="71161" y="110367"/>
                  </a:cubicBezTo>
                  <a:lnTo>
                    <a:pt x="70592" y="118429"/>
                  </a:lnTo>
                  <a:lnTo>
                    <a:pt x="56830" y="104890"/>
                  </a:lnTo>
                  <a:lnTo>
                    <a:pt x="72705" y="88507"/>
                  </a:lnTo>
                  <a:lnTo>
                    <a:pt x="72145" y="96444"/>
                  </a:lnTo>
                  <a:cubicBezTo>
                    <a:pt x="90761" y="90239"/>
                    <a:pt x="101708" y="71000"/>
                    <a:pt x="97532" y="51825"/>
                  </a:cubicBezTo>
                  <a:cubicBezTo>
                    <a:pt x="93356" y="32650"/>
                    <a:pt x="75399" y="19706"/>
                    <a:pt x="55889" y="21806"/>
                  </a:cubicBezTo>
                  <a:cubicBezTo>
                    <a:pt x="36379" y="23906"/>
                    <a:pt x="21588" y="40376"/>
                    <a:pt x="21588" y="60000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8;p21">
              <a:extLst>
                <a:ext uri="{FF2B5EF4-FFF2-40B4-BE49-F238E27FC236}">
                  <a16:creationId xmlns:a16="http://schemas.microsoft.com/office/drawing/2014/main" id="{A93179AD-8697-48F1-31D1-76879CA43FB4}"/>
                </a:ext>
              </a:extLst>
            </p:cNvPr>
            <p:cNvSpPr/>
            <p:nvPr/>
          </p:nvSpPr>
          <p:spPr>
            <a:xfrm>
              <a:off x="3796437" y="941764"/>
              <a:ext cx="14493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79;p21">
              <a:extLst>
                <a:ext uri="{FF2B5EF4-FFF2-40B4-BE49-F238E27FC236}">
                  <a16:creationId xmlns:a16="http://schemas.microsoft.com/office/drawing/2014/main" id="{DAD85AF9-D4BF-1AEC-67EA-DD3F00EB4F17}"/>
                </a:ext>
              </a:extLst>
            </p:cNvPr>
            <p:cNvSpPr txBox="1"/>
            <p:nvPr/>
          </p:nvSpPr>
          <p:spPr>
            <a:xfrm>
              <a:off x="3796437" y="941764"/>
              <a:ext cx="14493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SALUD</a:t>
              </a:r>
              <a:endParaRPr dirty="0"/>
            </a:p>
          </p:txBody>
        </p:sp>
        <p:sp>
          <p:nvSpPr>
            <p:cNvPr id="10" name="Google Shape;280;p21">
              <a:extLst>
                <a:ext uri="{FF2B5EF4-FFF2-40B4-BE49-F238E27FC236}">
                  <a16:creationId xmlns:a16="http://schemas.microsoft.com/office/drawing/2014/main" id="{2FB29283-000D-AE5B-5419-863057F7F85D}"/>
                </a:ext>
              </a:extLst>
            </p:cNvPr>
            <p:cNvSpPr/>
            <p:nvPr/>
          </p:nvSpPr>
          <p:spPr>
            <a:xfrm>
              <a:off x="2495546" y="1498803"/>
              <a:ext cx="2608200" cy="26085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96481" y="23524"/>
                  </a:moveTo>
                  <a:lnTo>
                    <a:pt x="87164" y="32839"/>
                  </a:lnTo>
                  <a:cubicBezTo>
                    <a:pt x="69641" y="15313"/>
                    <a:pt x="40354" y="18721"/>
                    <a:pt x="27325" y="39804"/>
                  </a:cubicBezTo>
                  <a:cubicBezTo>
                    <a:pt x="14296" y="60887"/>
                    <a:pt x="24344" y="88608"/>
                    <a:pt x="47855" y="96444"/>
                  </a:cubicBezTo>
                  <a:lnTo>
                    <a:pt x="47295" y="88507"/>
                  </a:lnTo>
                  <a:lnTo>
                    <a:pt x="63170" y="104890"/>
                  </a:lnTo>
                  <a:lnTo>
                    <a:pt x="49408" y="118429"/>
                  </a:lnTo>
                  <a:lnTo>
                    <a:pt x="48839" y="110367"/>
                  </a:lnTo>
                  <a:lnTo>
                    <a:pt x="48839" y="110367"/>
                  </a:lnTo>
                  <a:cubicBezTo>
                    <a:pt x="15263" y="102927"/>
                    <a:pt x="-1770" y="65338"/>
                    <a:pt x="14771" y="35187"/>
                  </a:cubicBezTo>
                  <a:cubicBezTo>
                    <a:pt x="31312" y="5036"/>
                    <a:pt x="72165" y="-796"/>
                    <a:pt x="96481" y="23524"/>
                  </a:cubicBezTo>
                  <a:close/>
                </a:path>
              </a:pathLst>
            </a:cu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81;p21">
              <a:extLst>
                <a:ext uri="{FF2B5EF4-FFF2-40B4-BE49-F238E27FC236}">
                  <a16:creationId xmlns:a16="http://schemas.microsoft.com/office/drawing/2014/main" id="{A2F5F828-0680-B43B-2826-40E9793DE4EC}"/>
                </a:ext>
              </a:extLst>
            </p:cNvPr>
            <p:cNvSpPr/>
            <p:nvPr/>
          </p:nvSpPr>
          <p:spPr>
            <a:xfrm>
              <a:off x="3684865" y="3895892"/>
              <a:ext cx="17460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82;p21">
              <a:extLst>
                <a:ext uri="{FF2B5EF4-FFF2-40B4-BE49-F238E27FC236}">
                  <a16:creationId xmlns:a16="http://schemas.microsoft.com/office/drawing/2014/main" id="{31C4C485-AEA2-DB2C-2D32-2F2F4D77F6F6}"/>
                </a:ext>
              </a:extLst>
            </p:cNvPr>
            <p:cNvSpPr txBox="1"/>
            <p:nvPr/>
          </p:nvSpPr>
          <p:spPr>
            <a:xfrm>
              <a:off x="3684865" y="3895892"/>
              <a:ext cx="17460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775" tIns="17775" rIns="17775" bIns="17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8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JUSTICIA</a:t>
              </a:r>
              <a:endParaRPr dirty="0"/>
            </a:p>
          </p:txBody>
        </p:sp>
        <p:sp>
          <p:nvSpPr>
            <p:cNvPr id="13" name="Google Shape;283;p21">
              <a:extLst>
                <a:ext uri="{FF2B5EF4-FFF2-40B4-BE49-F238E27FC236}">
                  <a16:creationId xmlns:a16="http://schemas.microsoft.com/office/drawing/2014/main" id="{FB34C2FD-30E5-5D25-8709-4950AFAF7EAE}"/>
                </a:ext>
              </a:extLst>
            </p:cNvPr>
            <p:cNvSpPr/>
            <p:nvPr/>
          </p:nvSpPr>
          <p:spPr>
            <a:xfrm>
              <a:off x="3405582" y="3176964"/>
              <a:ext cx="2240700" cy="2241600"/>
            </a:xfrm>
            <a:prstGeom prst="blockArc">
              <a:avLst>
                <a:gd name="adj1" fmla="val 13500000"/>
                <a:gd name="adj2" fmla="val 10800000"/>
                <a:gd name="adj3" fmla="val 12740"/>
              </a:avLst>
            </a:prstGeom>
            <a:solidFill>
              <a:srgbClr val="4372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84;p21">
              <a:extLst>
                <a:ext uri="{FF2B5EF4-FFF2-40B4-BE49-F238E27FC236}">
                  <a16:creationId xmlns:a16="http://schemas.microsoft.com/office/drawing/2014/main" id="{E715AD7B-8F40-DFD0-AFEC-3B86C88FB2BF}"/>
                </a:ext>
              </a:extLst>
            </p:cNvPr>
            <p:cNvSpPr/>
            <p:nvPr/>
          </p:nvSpPr>
          <p:spPr>
            <a:xfrm>
              <a:off x="3083920" y="2368016"/>
              <a:ext cx="19797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85;p21">
              <a:extLst>
                <a:ext uri="{FF2B5EF4-FFF2-40B4-BE49-F238E27FC236}">
                  <a16:creationId xmlns:a16="http://schemas.microsoft.com/office/drawing/2014/main" id="{C78C7111-0ADD-B528-AE41-3EA389F6BB36}"/>
                </a:ext>
              </a:extLst>
            </p:cNvPr>
            <p:cNvSpPr txBox="1"/>
            <p:nvPr/>
          </p:nvSpPr>
          <p:spPr>
            <a:xfrm>
              <a:off x="3083920" y="2368016"/>
              <a:ext cx="1979700" cy="724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O" sz="24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PROTECCIÓN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813450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Google Shape;305;p23">
            <a:extLst>
              <a:ext uri="{FF2B5EF4-FFF2-40B4-BE49-F238E27FC236}">
                <a16:creationId xmlns:a16="http://schemas.microsoft.com/office/drawing/2014/main" id="{EA7B949B-D178-1648-B15E-4B02E7E2F2FA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920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ES" sz="3200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SALUD –Urgencia-</a:t>
            </a:r>
          </a:p>
          <a:p>
            <a:pPr algn="ctr">
              <a:spcBef>
                <a:spcPts val="0"/>
              </a:spcBef>
            </a:pPr>
            <a:endParaRPr lang="es-ES" sz="2800" b="1" i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spcBef>
                <a:spcPts val="0"/>
              </a:spcBef>
            </a:pPr>
            <a:r>
              <a:rPr lang="es-E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/>
              </a:rPr>
              <a:t>Protocolo de Atención Integral en Salud </a:t>
            </a:r>
            <a:r>
              <a:rPr lang="es-ES" sz="24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Víctimas de Violencia Sexual Resolución 459/12 del Ministerio de Salud y Protección Social</a:t>
            </a:r>
            <a:br>
              <a:rPr lang="es-ES" sz="2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s-ES" sz="2400" b="1" i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Google Shape;312;p23">
            <a:extLst>
              <a:ext uri="{FF2B5EF4-FFF2-40B4-BE49-F238E27FC236}">
                <a16:creationId xmlns:a16="http://schemas.microsoft.com/office/drawing/2014/main" id="{E9E91DD8-9A32-E7C0-3F40-6C3323AE35BC}"/>
              </a:ext>
            </a:extLst>
          </p:cNvPr>
          <p:cNvSpPr txBox="1"/>
          <p:nvPr/>
        </p:nvSpPr>
        <p:spPr>
          <a:xfrm>
            <a:off x="2644726" y="2460337"/>
            <a:ext cx="7509674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Física					Mental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URGENCIAS -				URGENCIAS	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s-CO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Exámenes</a:t>
            </a: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, profilaxis, 			(Primeros auxilios  anticoncepción, asesoría IVE			psicológicos, valoración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-interrupción voluntaria del			profesional en salud mental)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embarazo, EMP – elemento 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material probatorio)</a:t>
            </a:r>
            <a:endParaRPr sz="18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CONTROLES				CONTROLES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(Exámenes, tratamientos, IVE 		(Psicoterapia, tratamiento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18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Interrupción voluntaria del embarazo)		por especialista)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8" name="Google Shape;308;p23">
            <a:extLst>
              <a:ext uri="{FF2B5EF4-FFF2-40B4-BE49-F238E27FC236}">
                <a16:creationId xmlns:a16="http://schemas.microsoft.com/office/drawing/2014/main" id="{FF8CE43C-4A96-20A2-7A62-E2D8E61D42E6}"/>
              </a:ext>
            </a:extLst>
          </p:cNvPr>
          <p:cNvSpPr/>
          <p:nvPr/>
        </p:nvSpPr>
        <p:spPr>
          <a:xfrm>
            <a:off x="415500" y="4572391"/>
            <a:ext cx="1622100" cy="130829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12" y="60000"/>
                </a:moveTo>
                <a:lnTo>
                  <a:pt x="8412" y="60000"/>
                </a:lnTo>
                <a:cubicBezTo>
                  <a:pt x="8412" y="32949"/>
                  <a:pt x="29273" y="10485"/>
                  <a:pt x="56228" y="8507"/>
                </a:cubicBezTo>
                <a:cubicBezTo>
                  <a:pt x="83184" y="6529"/>
                  <a:pt x="107095" y="25709"/>
                  <a:pt x="111037" y="52471"/>
                </a:cubicBezTo>
                <a:cubicBezTo>
                  <a:pt x="114978" y="79232"/>
                  <a:pt x="97614" y="104501"/>
                  <a:pt x="71234" y="110392"/>
                </a:cubicBezTo>
                <a:lnTo>
                  <a:pt x="70665" y="118407"/>
                </a:lnTo>
                <a:lnTo>
                  <a:pt x="56809" y="104964"/>
                </a:lnTo>
                <a:lnTo>
                  <a:pt x="72778" y="88635"/>
                </a:lnTo>
                <a:lnTo>
                  <a:pt x="72219" y="96522"/>
                </a:lnTo>
                <a:cubicBezTo>
                  <a:pt x="90813" y="90265"/>
                  <a:pt x="101721" y="70964"/>
                  <a:pt x="97521" y="51751"/>
                </a:cubicBezTo>
                <a:cubicBezTo>
                  <a:pt x="93321" y="32537"/>
                  <a:pt x="75362" y="19582"/>
                  <a:pt x="55863" y="21701"/>
                </a:cubicBezTo>
                <a:cubicBezTo>
                  <a:pt x="36364" y="23819"/>
                  <a:pt x="21588" y="40330"/>
                  <a:pt x="21588" y="60000"/>
                </a:cubicBezTo>
                <a:close/>
              </a:path>
            </a:pathLst>
          </a:custGeom>
          <a:solidFill>
            <a:srgbClr val="4372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C453EA13-DE6C-5468-48F7-F60CA04DB5C7}"/>
              </a:ext>
            </a:extLst>
          </p:cNvPr>
          <p:cNvSpPr txBox="1"/>
          <p:nvPr/>
        </p:nvSpPr>
        <p:spPr>
          <a:xfrm>
            <a:off x="693438" y="4979963"/>
            <a:ext cx="9806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SALUD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950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6" name="Google Shape;320;p24">
            <a:extLst>
              <a:ext uri="{FF2B5EF4-FFF2-40B4-BE49-F238E27FC236}">
                <a16:creationId xmlns:a16="http://schemas.microsoft.com/office/drawing/2014/main" id="{9362367C-1505-4BF3-8F86-01CD7811D6B7}"/>
              </a:ext>
            </a:extLst>
          </p:cNvPr>
          <p:cNvSpPr txBox="1"/>
          <p:nvPr/>
        </p:nvSpPr>
        <p:spPr>
          <a:xfrm>
            <a:off x="4335718" y="1037163"/>
            <a:ext cx="3814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8" name="Google Shape;326;p24" descr="Saludos">
            <a:extLst>
              <a:ext uri="{FF2B5EF4-FFF2-40B4-BE49-F238E27FC236}">
                <a16:creationId xmlns:a16="http://schemas.microsoft.com/office/drawing/2014/main" id="{6C517A71-278E-6877-8622-0D0B378BDEC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35718" y="841563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321;p24">
            <a:extLst>
              <a:ext uri="{FF2B5EF4-FFF2-40B4-BE49-F238E27FC236}">
                <a16:creationId xmlns:a16="http://schemas.microsoft.com/office/drawing/2014/main" id="{37C2CEE0-07F7-528A-C2B9-88DE6698E8DC}"/>
              </a:ext>
            </a:extLst>
          </p:cNvPr>
          <p:cNvSpPr txBox="1"/>
          <p:nvPr/>
        </p:nvSpPr>
        <p:spPr>
          <a:xfrm>
            <a:off x="2222694" y="2157084"/>
            <a:ext cx="801858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4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Desarrollo integral de niñas, niños, y adolescentes, identificación de riesgos y apertura de proceso administrativo de restablecimiento de derechos –PARD- </a:t>
            </a:r>
            <a:endParaRPr sz="2400" dirty="0">
              <a:solidFill>
                <a:schemeClr val="bg1"/>
              </a:solidFill>
            </a:endParaRPr>
          </a:p>
        </p:txBody>
      </p:sp>
      <p:sp>
        <p:nvSpPr>
          <p:cNvPr id="12" name="Google Shape;327;p24">
            <a:extLst>
              <a:ext uri="{FF2B5EF4-FFF2-40B4-BE49-F238E27FC236}">
                <a16:creationId xmlns:a16="http://schemas.microsoft.com/office/drawing/2014/main" id="{14CDA1D7-5684-1527-FE9C-5F402CC6595E}"/>
              </a:ext>
            </a:extLst>
          </p:cNvPr>
          <p:cNvSpPr txBox="1"/>
          <p:nvPr/>
        </p:nvSpPr>
        <p:spPr>
          <a:xfrm>
            <a:off x="4261558" y="3489075"/>
            <a:ext cx="4657500" cy="250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COMISARÍA DE FAMILÍA 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(Agresión en el hogar)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DEFENSORÍA DE FAMILÍA – (ICBF) </a:t>
            </a: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(Agresión por fuera del hogar) </a:t>
            </a:r>
            <a:endParaRPr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BC9BF02-C486-F8DE-7EBD-0DDF54976D51}"/>
              </a:ext>
            </a:extLst>
          </p:cNvPr>
          <p:cNvSpPr txBox="1"/>
          <p:nvPr/>
        </p:nvSpPr>
        <p:spPr>
          <a:xfrm>
            <a:off x="778411" y="5037923"/>
            <a:ext cx="14442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PROTECCIÓN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16" name="Google Shape;322;p24">
            <a:extLst>
              <a:ext uri="{FF2B5EF4-FFF2-40B4-BE49-F238E27FC236}">
                <a16:creationId xmlns:a16="http://schemas.microsoft.com/office/drawing/2014/main" id="{E5115C07-49FE-59F2-CEC5-8B502B67BBA7}"/>
              </a:ext>
            </a:extLst>
          </p:cNvPr>
          <p:cNvSpPr/>
          <p:nvPr/>
        </p:nvSpPr>
        <p:spPr>
          <a:xfrm>
            <a:off x="375383" y="4500939"/>
            <a:ext cx="1429200" cy="1443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105749" y="36122"/>
                </a:moveTo>
                <a:lnTo>
                  <a:pt x="94093" y="42206"/>
                </a:lnTo>
                <a:cubicBezTo>
                  <a:pt x="81552" y="17915"/>
                  <a:pt x="48557" y="14083"/>
                  <a:pt x="30840" y="34860"/>
                </a:cubicBezTo>
                <a:cubicBezTo>
                  <a:pt x="13122" y="55636"/>
                  <a:pt x="21924" y="87839"/>
                  <a:pt x="47713" y="96594"/>
                </a:cubicBezTo>
                <a:lnTo>
                  <a:pt x="47154" y="88753"/>
                </a:lnTo>
                <a:lnTo>
                  <a:pt x="63211" y="105031"/>
                </a:lnTo>
                <a:lnTo>
                  <a:pt x="49267" y="118386"/>
                </a:lnTo>
                <a:lnTo>
                  <a:pt x="48698" y="110415"/>
                </a:lnTo>
                <a:lnTo>
                  <a:pt x="48698" y="110415"/>
                </a:lnTo>
                <a:cubicBezTo>
                  <a:pt x="25391" y="105173"/>
                  <a:pt x="8724" y="84590"/>
                  <a:pt x="8416" y="60666"/>
                </a:cubicBezTo>
                <a:cubicBezTo>
                  <a:pt x="8108" y="36742"/>
                  <a:pt x="24240" y="15735"/>
                  <a:pt x="47405" y="9893"/>
                </a:cubicBezTo>
                <a:cubicBezTo>
                  <a:pt x="70570" y="4052"/>
                  <a:pt x="94710" y="14904"/>
                  <a:pt x="105749" y="36122"/>
                </a:cubicBezTo>
                <a:close/>
              </a:path>
            </a:pathLst>
          </a:custGeom>
          <a:solidFill>
            <a:srgbClr val="4372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688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Google Shape;337;p25">
            <a:extLst>
              <a:ext uri="{FF2B5EF4-FFF2-40B4-BE49-F238E27FC236}">
                <a16:creationId xmlns:a16="http://schemas.microsoft.com/office/drawing/2014/main" id="{7F47FF0F-D966-56A5-DBF8-B99FC15023F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Calibri"/>
              <a:buNone/>
            </a:pPr>
            <a:br>
              <a:rPr lang="es-CO" sz="2800" b="1" i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CO" sz="2800" b="1">
                <a:solidFill>
                  <a:schemeClr val="bg1"/>
                </a:solidFill>
                <a:sym typeface="Calibri"/>
              </a:rPr>
              <a:t>JUSTICIA </a:t>
            </a:r>
            <a:endParaRPr lang="es-CO" dirty="0">
              <a:solidFill>
                <a:schemeClr val="bg1"/>
              </a:solidFill>
            </a:endParaRPr>
          </a:p>
        </p:txBody>
      </p:sp>
      <p:pic>
        <p:nvPicPr>
          <p:cNvPr id="6" name="Google Shape;344;p25" descr="Balanza de la justicia">
            <a:extLst>
              <a:ext uri="{FF2B5EF4-FFF2-40B4-BE49-F238E27FC236}">
                <a16:creationId xmlns:a16="http://schemas.microsoft.com/office/drawing/2014/main" id="{D2CA6E23-71DC-C8DF-7BE8-F0AA7661779E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0803" y="533568"/>
            <a:ext cx="914479" cy="91447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38;p25">
            <a:extLst>
              <a:ext uri="{FF2B5EF4-FFF2-40B4-BE49-F238E27FC236}">
                <a16:creationId xmlns:a16="http://schemas.microsoft.com/office/drawing/2014/main" id="{01E2FC37-C49E-EC9A-224D-ED41042215F4}"/>
              </a:ext>
            </a:extLst>
          </p:cNvPr>
          <p:cNvSpPr txBox="1"/>
          <p:nvPr/>
        </p:nvSpPr>
        <p:spPr>
          <a:xfrm>
            <a:off x="1871003" y="1799161"/>
            <a:ext cx="814519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CO" sz="32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Verdad, justicia, reparación y no repetición</a:t>
            </a:r>
            <a:endParaRPr sz="3200" dirty="0">
              <a:solidFill>
                <a:schemeClr val="bg1"/>
              </a:solidFill>
            </a:endParaRPr>
          </a:p>
        </p:txBody>
      </p:sp>
      <p:sp>
        <p:nvSpPr>
          <p:cNvPr id="8" name="Google Shape;346;p25">
            <a:extLst>
              <a:ext uri="{FF2B5EF4-FFF2-40B4-BE49-F238E27FC236}">
                <a16:creationId xmlns:a16="http://schemas.microsoft.com/office/drawing/2014/main" id="{990BB0B4-9AD7-CD62-505D-AEADB9161BB9}"/>
              </a:ext>
            </a:extLst>
          </p:cNvPr>
          <p:cNvSpPr txBox="1"/>
          <p:nvPr/>
        </p:nvSpPr>
        <p:spPr>
          <a:xfrm>
            <a:off x="2672862" y="3140965"/>
            <a:ext cx="7019778" cy="309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CREACIÓN DE LA NOTICIA CRIMINAL (SPOA – Sistema Penal Oral Acusatorio)</a:t>
            </a:r>
            <a:endParaRPr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ASIGNACIÓN DE FISCAL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ACTOS URGENTES</a:t>
            </a:r>
            <a:endParaRPr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lang="es-CO" sz="19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Medicina Legal 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Noto Sans Symbols"/>
              <a:buChar char="✔"/>
            </a:pPr>
            <a:r>
              <a:rPr lang="es-CO" sz="19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Entrevista forense</a:t>
            </a:r>
            <a:endParaRPr dirty="0">
              <a:solidFill>
                <a:schemeClr val="bg1"/>
              </a:solidFill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342;p25">
            <a:extLst>
              <a:ext uri="{FF2B5EF4-FFF2-40B4-BE49-F238E27FC236}">
                <a16:creationId xmlns:a16="http://schemas.microsoft.com/office/drawing/2014/main" id="{9E4C2D35-FD0D-1AA6-6370-9D649A512CE0}"/>
              </a:ext>
            </a:extLst>
          </p:cNvPr>
          <p:cNvSpPr/>
          <p:nvPr/>
        </p:nvSpPr>
        <p:spPr>
          <a:xfrm>
            <a:off x="311303" y="4474105"/>
            <a:ext cx="1559700" cy="1518600"/>
          </a:xfrm>
          <a:prstGeom prst="blockArc">
            <a:avLst>
              <a:gd name="adj1" fmla="val 13500000"/>
              <a:gd name="adj2" fmla="val 10800000"/>
              <a:gd name="adj3" fmla="val 12740"/>
            </a:avLst>
          </a:prstGeom>
          <a:solidFill>
            <a:srgbClr val="4372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CAF16C3-C359-A132-3835-B6715352EA73}"/>
              </a:ext>
            </a:extLst>
          </p:cNvPr>
          <p:cNvSpPr txBox="1"/>
          <p:nvPr/>
        </p:nvSpPr>
        <p:spPr>
          <a:xfrm>
            <a:off x="633046" y="4955206"/>
            <a:ext cx="12145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18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59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9" name="Título 6">
            <a:extLst>
              <a:ext uri="{FF2B5EF4-FFF2-40B4-BE49-F238E27FC236}">
                <a16:creationId xmlns:a16="http://schemas.microsoft.com/office/drawing/2014/main" id="{770A0F90-3DEB-7D38-1563-BF154A84CA34}"/>
              </a:ext>
            </a:extLst>
          </p:cNvPr>
          <p:cNvSpPr txBox="1">
            <a:spLocks/>
          </p:cNvSpPr>
          <p:nvPr/>
        </p:nvSpPr>
        <p:spPr>
          <a:xfrm>
            <a:off x="838200" y="704741"/>
            <a:ext cx="10515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800"/>
              <a:buFont typeface="Calibri"/>
              <a:buNone/>
            </a:pPr>
            <a:r>
              <a:rPr lang="es-CO" sz="3600" b="1">
                <a:solidFill>
                  <a:schemeClr val="bg1"/>
                </a:solidFill>
                <a:sym typeface="Calibri"/>
              </a:rPr>
              <a:t>PRESUNTO AGRESOR SERVIDOR PÚBLICO  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10" name="Google Shape;362;p26">
            <a:extLst>
              <a:ext uri="{FF2B5EF4-FFF2-40B4-BE49-F238E27FC236}">
                <a16:creationId xmlns:a16="http://schemas.microsoft.com/office/drawing/2014/main" id="{84C9D574-349C-64EB-3722-1325C587A5BE}"/>
              </a:ext>
            </a:extLst>
          </p:cNvPr>
          <p:cNvSpPr txBox="1"/>
          <p:nvPr/>
        </p:nvSpPr>
        <p:spPr>
          <a:xfrm>
            <a:off x="2264898" y="2590182"/>
            <a:ext cx="8003499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O" sz="2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El Rector o director del centro educativo deberá proceder de la siguiente manera, en calidad de presidente del Comité Escolar de Convivencia: </a:t>
            </a:r>
            <a:endParaRPr sz="2000" dirty="0">
              <a:solidFill>
                <a:schemeClr val="bg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s-CO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Activar la ruta intersectorial ante la Fiscalía General de la Nación.</a:t>
            </a:r>
            <a:endParaRPr lang="es-MX" sz="2000" dirty="0">
              <a:solidFill>
                <a:schemeClr val="bg1"/>
              </a:solidFill>
              <a:ea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endParaRPr lang="es-CO" sz="20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AutoNum type="arabicPeriod"/>
            </a:pPr>
            <a:r>
              <a:rPr lang="es-MX" sz="20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Poner el hecho en conocimiento inmediato a la dirección de Talento Humano y Unidad Jurídica de la Secretaría de Educación de Medellín a fin de dar trámite al respectivo proceso disciplinario. (Con copia a la Coordinación General del Programa Escuela Entorno Protector). </a:t>
            </a:r>
            <a:endParaRPr lang="es-MX" sz="20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356;p26">
            <a:extLst>
              <a:ext uri="{FF2B5EF4-FFF2-40B4-BE49-F238E27FC236}">
                <a16:creationId xmlns:a16="http://schemas.microsoft.com/office/drawing/2014/main" id="{BC06D5B2-0FE0-9FDC-E603-D613D53162B1}"/>
              </a:ext>
            </a:extLst>
          </p:cNvPr>
          <p:cNvSpPr txBox="1"/>
          <p:nvPr/>
        </p:nvSpPr>
        <p:spPr>
          <a:xfrm>
            <a:off x="2729131" y="1524371"/>
            <a:ext cx="6955199" cy="892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r>
              <a:rPr lang="es-MX" sz="2600" b="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Directivos docentes, docentes, personal administrativo y de mantenimiento y aseo</a:t>
            </a:r>
            <a:endParaRPr lang="es-MX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283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EACE365-1B46-E631-6033-D5C76CF88C1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CO" sz="3600" b="1" i="1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es-CO" b="1">
                <a:solidFill>
                  <a:schemeClr val="bg1"/>
                </a:solidFill>
                <a:latin typeface="Calibri"/>
                <a:cs typeface="Calibri"/>
              </a:rPr>
              <a:t>CONTROL DISCIPLINARIO</a:t>
            </a:r>
            <a:br>
              <a:rPr lang="es-CO" sz="4000" b="1" i="1">
                <a:solidFill>
                  <a:schemeClr val="bg1"/>
                </a:solidFill>
                <a:latin typeface="Calibri"/>
                <a:cs typeface="Calibri"/>
              </a:rPr>
            </a:br>
            <a:endParaRPr lang="es-CO" sz="4000" b="1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2FF9F05-267C-E4EA-950B-18D5564AC335}"/>
              </a:ext>
            </a:extLst>
          </p:cNvPr>
          <p:cNvSpPr txBox="1"/>
          <p:nvPr/>
        </p:nvSpPr>
        <p:spPr>
          <a:xfrm>
            <a:off x="2377439" y="1736117"/>
            <a:ext cx="7891975" cy="42317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CO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Ley 1952 de 2019, Por medio de la cual se expide el Código General Disciplinario, que deroga la Ley 734 de 2002 y algunas disposiciones de la Ley 1474 de 2011, relacionadas con el derecho disciplinario.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CO" sz="2400" u="sng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Son destinatarios de la ley disciplinarios los servidores públicos </a:t>
            </a:r>
            <a:r>
              <a:rPr lang="es-MX" sz="2400" i="1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CO" sz="2400" i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Empleados públicos -Carrera administrativa y provisionales-, trabajadores oficiales, elección popular, libre nombramiento y remoción), </a:t>
            </a:r>
            <a:r>
              <a:rPr lang="es-MX" sz="24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aunque se encuentren retirados del servicio y los particulares contemplados en esta ley</a:t>
            </a:r>
            <a:r>
              <a:rPr lang="es-MX" sz="2200" dirty="0">
                <a:solidFill>
                  <a:schemeClr val="bg1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CO" sz="1800" u="sng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4728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070CE0F-D653-72E4-E8C3-4DE00AEB056C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600" b="1">
                <a:solidFill>
                  <a:schemeClr val="bg1"/>
                </a:solidFill>
                <a:latin typeface="Calibri "/>
              </a:rPr>
              <a:t>DEBERES DE LOS SERVIDORES PÚBLICOS</a:t>
            </a:r>
            <a:endParaRPr lang="es-CO" sz="3600" b="1" dirty="0">
              <a:solidFill>
                <a:schemeClr val="bg1"/>
              </a:solidFill>
              <a:latin typeface="Calibri "/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EFF024D-D968-23DF-0B96-E3671FDB85B2}"/>
              </a:ext>
            </a:extLst>
          </p:cNvPr>
          <p:cNvSpPr txBox="1">
            <a:spLocks/>
          </p:cNvSpPr>
          <p:nvPr/>
        </p:nvSpPr>
        <p:spPr>
          <a:xfrm>
            <a:off x="1237956" y="1825625"/>
            <a:ext cx="9411287" cy="4351338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MX" b="1">
                <a:solidFill>
                  <a:schemeClr val="bg1"/>
                </a:solidFill>
              </a:rPr>
              <a:t>ARTICULO  38. </a:t>
            </a:r>
            <a:r>
              <a:rPr lang="es-CO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Ley 1952 de 2019</a:t>
            </a:r>
            <a:r>
              <a:rPr lang="es-MX">
                <a:solidFill>
                  <a:schemeClr val="bg1"/>
                </a:solidFill>
              </a:rPr>
              <a:t>. Deberes. Son deberes de todo servidor publico:</a:t>
            </a:r>
          </a:p>
          <a:p>
            <a:pPr algn="just"/>
            <a:endParaRPr lang="es-MX">
              <a:solidFill>
                <a:schemeClr val="bg1"/>
              </a:solidFill>
              <a:latin typeface="Work Sans" pitchFamily="2" charset="0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>
                <a:solidFill>
                  <a:schemeClr val="bg1"/>
                </a:solidFill>
              </a:rPr>
              <a:t>1. Cumplir y hacer que se cumplan los deberes contenidos en la Constitución, los tratados de derechos humanos y derecho internacional humanitario, los demás ratificados por el Congreso, las leyes, los decretos, las ordenanzas, los acuerdos distritales y municipales, los estatutos, de la entidad, los reglamentos y los manuales de funciones, las decisiones; judiciales y disciplinarias, las convenciones colectivas, los contratos de trabajo y las ordenes superiores emitidas por funcionario competente.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300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6279890D-BA53-6786-AA88-B336B31CCBF9}"/>
              </a:ext>
            </a:extLst>
          </p:cNvPr>
          <p:cNvSpPr txBox="1">
            <a:spLocks/>
          </p:cNvSpPr>
          <p:nvPr/>
        </p:nvSpPr>
        <p:spPr>
          <a:xfrm>
            <a:off x="838200" y="119431"/>
            <a:ext cx="10515600" cy="82420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s-CO" sz="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O" sz="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O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s-CO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CO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es-CO" sz="6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br>
              <a:rPr lang="es-CO" sz="800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</a:br>
            <a:endParaRPr lang="es-CO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Marcador de contenido 4">
            <a:extLst>
              <a:ext uri="{FF2B5EF4-FFF2-40B4-BE49-F238E27FC236}">
                <a16:creationId xmlns:a16="http://schemas.microsoft.com/office/drawing/2014/main" id="{34B2495B-BED1-74B2-49D2-715C779DC994}"/>
              </a:ext>
            </a:extLst>
          </p:cNvPr>
          <p:cNvSpPr txBox="1">
            <a:spLocks/>
          </p:cNvSpPr>
          <p:nvPr/>
        </p:nvSpPr>
        <p:spPr>
          <a:xfrm>
            <a:off x="838200" y="1505243"/>
            <a:ext cx="10515600" cy="467172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100" dirty="0">
                <a:solidFill>
                  <a:schemeClr val="bg1"/>
                </a:solidFill>
              </a:rPr>
              <a:t>ARTICULO  26. </a:t>
            </a:r>
            <a:r>
              <a:rPr lang="es-CO" sz="32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Ley 1952 de 2019</a:t>
            </a:r>
            <a:r>
              <a:rPr lang="es-MX" sz="3100" dirty="0">
                <a:solidFill>
                  <a:schemeClr val="bg1"/>
                </a:solidFill>
              </a:rPr>
              <a:t>. Constituye falta disciplinaria y, por lo tanto, da lugar a la imposición de la sanción disciplinaria correspondiente la incursión en cualquiera de las conductas previstas en este código que conlleven </a:t>
            </a:r>
            <a:r>
              <a:rPr lang="es-MX" sz="3100" u="sng" dirty="0">
                <a:solidFill>
                  <a:schemeClr val="bg1"/>
                </a:solidFill>
              </a:rPr>
              <a:t>incumplimiento de deberes</a:t>
            </a:r>
            <a:r>
              <a:rPr lang="es-MX" sz="3100" dirty="0">
                <a:solidFill>
                  <a:schemeClr val="bg1"/>
                </a:solidFill>
              </a:rPr>
              <a:t>, extralimitación en el ejercicio de derechos y funciones, prohibiciones y violación del régimen de inhabilidades, incompatibilidades, impedimentos y conflicto de intereses, sin estar amparado por cualquiera de las causales de exclusión de responsabilidad contempladas en esta ley.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3100" dirty="0">
                <a:solidFill>
                  <a:schemeClr val="bg1"/>
                </a:solidFill>
              </a:rPr>
              <a:t> </a:t>
            </a:r>
          </a:p>
          <a:p>
            <a:pPr algn="just"/>
            <a:r>
              <a:rPr lang="es-MX" sz="3100" dirty="0">
                <a:solidFill>
                  <a:schemeClr val="bg1"/>
                </a:solidFill>
              </a:rPr>
              <a:t>ARTICULO  27. Acción y omisión. La falta disciplinaria puede ser realizada por acción u omisión en el cumplimiento de los deberes propios del cargo o función, o con ocasión de ellos, o por extralimitación de sus funciones.</a:t>
            </a:r>
          </a:p>
          <a:p>
            <a:pPr algn="just"/>
            <a:endParaRPr lang="es-MX" dirty="0">
              <a:solidFill>
                <a:schemeClr val="bg1"/>
              </a:solidFill>
              <a:latin typeface="Work Sans" pitchFamily="2" charset="0"/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51BAE43-A63E-8CF1-636F-866F51382C97}"/>
              </a:ext>
            </a:extLst>
          </p:cNvPr>
          <p:cNvSpPr txBox="1"/>
          <p:nvPr/>
        </p:nvSpPr>
        <p:spPr>
          <a:xfrm>
            <a:off x="2791449" y="470263"/>
            <a:ext cx="6196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4000" b="1" dirty="0">
                <a:solidFill>
                  <a:schemeClr val="bg1"/>
                </a:solidFill>
                <a:latin typeface="+mn-lt"/>
                <a:ea typeface="Calibri" panose="020F0502020204030204" pitchFamily="34" charset="0"/>
              </a:rPr>
              <a:t>LA FALTA DISCIPLINARIA</a:t>
            </a:r>
            <a:endParaRPr lang="es-CO" sz="4000" dirty="0"/>
          </a:p>
        </p:txBody>
      </p:sp>
    </p:spTree>
    <p:extLst>
      <p:ext uri="{BB962C8B-B14F-4D97-AF65-F5344CB8AC3E}">
        <p14:creationId xmlns:p14="http://schemas.microsoft.com/office/powerpoint/2010/main" val="262275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05953C84-62AB-AD60-D8F7-8B8311D6DDD4}"/>
              </a:ext>
            </a:extLst>
          </p:cNvPr>
          <p:cNvSpPr txBox="1">
            <a:spLocks/>
          </p:cNvSpPr>
          <p:nvPr/>
        </p:nvSpPr>
        <p:spPr>
          <a:xfrm>
            <a:off x="3643531" y="2138290"/>
            <a:ext cx="7357404" cy="3303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	</a:t>
            </a:r>
            <a:b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s-MX" sz="2000" b="1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El artículo 13. </a:t>
            </a:r>
            <a:r>
              <a:rPr lang="es-MX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de la Constitución Política consagra la especial protección que debe brindar el Estado a las personas que por su condición económica, física o mental, se encuentren en circunstancia de debilidad manifiesta, como es el caso de los niños, las niñas y los adolescentes en virtud de su condición de debilidad y extrema vulnerabilidad en razón de su corta edad e inexperiencia</a:t>
            </a:r>
            <a:b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b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s-CO" sz="2000" b="1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Artículo 44. </a:t>
            </a:r>
            <a: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Derechos fundamentales de los niños, niñas y adolescentes y la prevalencia de estos derechos sobre los demás</a:t>
            </a:r>
            <a:endParaRPr lang="es-CO" sz="4000" dirty="0">
              <a:solidFill>
                <a:schemeClr val="bg1"/>
              </a:solidFill>
            </a:endParaRP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1CD56337-E849-B712-5DFB-E79C75AFB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45" y="1505242"/>
            <a:ext cx="3179885" cy="3685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Google Shape;197;p14">
            <a:extLst>
              <a:ext uri="{FF2B5EF4-FFF2-40B4-BE49-F238E27FC236}">
                <a16:creationId xmlns:a16="http://schemas.microsoft.com/office/drawing/2014/main" id="{4362A9F1-E5D3-F1CC-9102-096A03A26030}"/>
              </a:ext>
            </a:extLst>
          </p:cNvPr>
          <p:cNvSpPr txBox="1">
            <a:spLocks/>
          </p:cNvSpPr>
          <p:nvPr/>
        </p:nvSpPr>
        <p:spPr>
          <a:xfrm>
            <a:off x="3896751" y="562707"/>
            <a:ext cx="6625883" cy="942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757070"/>
              </a:buClr>
              <a:buSzPct val="100000"/>
            </a:pPr>
            <a:r>
              <a:rPr lang="es-ES" sz="3600" b="1" dirty="0">
                <a:solidFill>
                  <a:schemeClr val="bg1"/>
                </a:solidFill>
              </a:rPr>
              <a:t>Constitución Política de Colombia</a:t>
            </a:r>
          </a:p>
        </p:txBody>
      </p:sp>
    </p:spTree>
    <p:extLst>
      <p:ext uri="{BB962C8B-B14F-4D97-AF65-F5344CB8AC3E}">
        <p14:creationId xmlns:p14="http://schemas.microsoft.com/office/powerpoint/2010/main" val="23021105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pic>
        <p:nvPicPr>
          <p:cNvPr id="5" name="Imagen 4" descr="Una muñeca con ropa de colores&#10;&#10;Descripción generada automáticamente con confianza baja">
            <a:extLst>
              <a:ext uri="{FF2B5EF4-FFF2-40B4-BE49-F238E27FC236}">
                <a16:creationId xmlns:a16="http://schemas.microsoft.com/office/drawing/2014/main" id="{2E58AC7A-4C6D-C4B5-AC50-82B38030083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289" y="625096"/>
            <a:ext cx="9565940" cy="5114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ángulo 40">
            <a:extLst>
              <a:ext uri="{FF2B5EF4-FFF2-40B4-BE49-F238E27FC236}">
                <a16:creationId xmlns:a16="http://schemas.microsoft.com/office/drawing/2014/main" id="{381FEF9D-20F1-3FD0-75EA-85E008F3DCA8}"/>
              </a:ext>
            </a:extLst>
          </p:cNvPr>
          <p:cNvSpPr/>
          <p:nvPr/>
        </p:nvSpPr>
        <p:spPr>
          <a:xfrm>
            <a:off x="3903383" y="2306908"/>
            <a:ext cx="398205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7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549963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pic>
        <p:nvPicPr>
          <p:cNvPr id="6" name="Imagen 2">
            <a:extLst>
              <a:ext uri="{FF2B5EF4-FFF2-40B4-BE49-F238E27FC236}">
                <a16:creationId xmlns:a16="http://schemas.microsoft.com/office/drawing/2014/main" id="{1CD56337-E849-B712-5DFB-E79C75AFB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645" y="1505242"/>
            <a:ext cx="3179885" cy="3685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38F41CFA-1E59-2CED-1EB6-31B890F9039F}"/>
              </a:ext>
            </a:extLst>
          </p:cNvPr>
          <p:cNvSpPr txBox="1">
            <a:spLocks/>
          </p:cNvSpPr>
          <p:nvPr/>
        </p:nvSpPr>
        <p:spPr>
          <a:xfrm>
            <a:off x="3545059" y="2351255"/>
            <a:ext cx="7329267" cy="330395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/>
            <a:b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s-MX" sz="2000" b="1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Artículo 9º. Prevalencia de los derechos. </a:t>
            </a:r>
            <a:r>
              <a:rPr lang="es-MX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En todo acto, decisión o medida administrativa, judicial o de cualquier naturaleza que deba adoptarse en relación con los niños, las niñas y los adolescentes, prevalecerán los derechos de estos, en especial si existe conflicto entre sus derechos fundamentales con los de cualquier otra persona.</a:t>
            </a:r>
            <a:br>
              <a:rPr lang="es-MX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s-MX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 </a:t>
            </a:r>
            <a:br>
              <a:rPr lang="es-MX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r>
              <a:rPr lang="es-MX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  <a:t>En caso de conflicto entre dos o más disposiciones legales, administrativas o disciplinarias, se aplicará la norma más favorable al interés superior del niño, niña o adolescente.</a:t>
            </a:r>
            <a:br>
              <a:rPr lang="es-CO" sz="2000" dirty="0">
                <a:solidFill>
                  <a:schemeClr val="bg1"/>
                </a:solidFill>
                <a:latin typeface="+mn-lt"/>
                <a:ea typeface="+mn-lt"/>
                <a:cs typeface="+mn-lt"/>
              </a:rPr>
            </a:br>
            <a:br>
              <a:rPr lang="es-MX" sz="2000" dirty="0">
                <a:solidFill>
                  <a:schemeClr val="bg1"/>
                </a:solidFill>
                <a:latin typeface="+mn-lt"/>
              </a:rPr>
            </a:br>
            <a:r>
              <a:rPr lang="es-MX" sz="2000" dirty="0">
                <a:latin typeface="+mn-lt"/>
                <a:ea typeface="+mn-lt"/>
                <a:cs typeface="+mn-lt"/>
              </a:rPr>
              <a:t> </a:t>
            </a:r>
            <a:br>
              <a:rPr lang="es-MX" sz="4000" dirty="0">
                <a:ea typeface="+mn-lt"/>
                <a:cs typeface="+mn-lt"/>
              </a:rPr>
            </a:br>
            <a:endParaRPr lang="es-CO" sz="4000" dirty="0"/>
          </a:p>
        </p:txBody>
      </p:sp>
      <p:sp>
        <p:nvSpPr>
          <p:cNvPr id="9" name="Google Shape;197;p14">
            <a:extLst>
              <a:ext uri="{FF2B5EF4-FFF2-40B4-BE49-F238E27FC236}">
                <a16:creationId xmlns:a16="http://schemas.microsoft.com/office/drawing/2014/main" id="{74656A13-03C1-AFBF-A294-DB952039C824}"/>
              </a:ext>
            </a:extLst>
          </p:cNvPr>
          <p:cNvSpPr txBox="1">
            <a:spLocks/>
          </p:cNvSpPr>
          <p:nvPr/>
        </p:nvSpPr>
        <p:spPr>
          <a:xfrm>
            <a:off x="3901437" y="718300"/>
            <a:ext cx="7160455" cy="15615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757070"/>
              </a:buClr>
              <a:buSzPct val="100000"/>
            </a:pPr>
            <a:r>
              <a:rPr lang="es-MX" sz="3600" b="1" dirty="0">
                <a:solidFill>
                  <a:schemeClr val="bg1"/>
                </a:solidFill>
              </a:rPr>
              <a:t>Ley 1098 de 2006 </a:t>
            </a:r>
          </a:p>
          <a:p>
            <a:pPr algn="ctr">
              <a:buClr>
                <a:srgbClr val="757070"/>
              </a:buClr>
              <a:buSzPct val="100000"/>
            </a:pPr>
            <a:r>
              <a:rPr lang="es-MX" sz="3600" b="1" dirty="0">
                <a:solidFill>
                  <a:schemeClr val="bg1"/>
                </a:solidFill>
              </a:rPr>
              <a:t>Código de Infancia y Adolescencia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282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0DE95CB-68B9-F0CC-2448-0219BDE21D9E}"/>
              </a:ext>
            </a:extLst>
          </p:cNvPr>
          <p:cNvSpPr txBox="1">
            <a:spLocks/>
          </p:cNvSpPr>
          <p:nvPr/>
        </p:nvSpPr>
        <p:spPr>
          <a:xfrm>
            <a:off x="1908516" y="1839347"/>
            <a:ext cx="8839201" cy="3418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Articulo 2. </a:t>
            </a:r>
            <a:r>
              <a:rPr lang="es-ES" i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s-ES" i="1" u="sng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Definición</a:t>
            </a:r>
            <a:r>
              <a:rPr lang="es-ES" i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s-ES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Se entiende por violencia sexual contra niños, niñas y adolescentes, todo acto o comportamiento de tipo sexual ejercido sobre un niño, niña o adolescente, utilizando la fuerza o cualquier forma de coerción física, psicológica o emocional, aprovechando las condiciones de indefensión, de desigualdad y las relaciones de poder existentes entre víctima y agresor.</a:t>
            </a:r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9" name="Google Shape;197;p14">
            <a:extLst>
              <a:ext uri="{FF2B5EF4-FFF2-40B4-BE49-F238E27FC236}">
                <a16:creationId xmlns:a16="http://schemas.microsoft.com/office/drawing/2014/main" id="{0DF2DE22-ECB4-8BC0-6370-88795BDC0A1D}"/>
              </a:ext>
            </a:extLst>
          </p:cNvPr>
          <p:cNvSpPr txBox="1">
            <a:spLocks/>
          </p:cNvSpPr>
          <p:nvPr/>
        </p:nvSpPr>
        <p:spPr>
          <a:xfrm>
            <a:off x="2335237" y="432578"/>
            <a:ext cx="7948246" cy="1235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757070"/>
              </a:buClr>
              <a:buSzPct val="100000"/>
              <a:buFont typeface="Calibri"/>
              <a:buNone/>
            </a:pPr>
            <a:r>
              <a:rPr lang="es-ES" sz="3600" b="1">
                <a:solidFill>
                  <a:schemeClr val="bg1"/>
                </a:solidFill>
                <a:sym typeface="Calibri"/>
              </a:rPr>
              <a:t>Ley 1146 de 2007</a:t>
            </a:r>
            <a:endParaRPr lang="es-ES"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9091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6C4E379-04FE-77CB-84FE-DB0C2B8BAB10}"/>
              </a:ext>
            </a:extLst>
          </p:cNvPr>
          <p:cNvSpPr txBox="1">
            <a:spLocks/>
          </p:cNvSpPr>
          <p:nvPr/>
        </p:nvSpPr>
        <p:spPr>
          <a:xfrm>
            <a:off x="838200" y="1647484"/>
            <a:ext cx="10515600" cy="46717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Articulo 12. </a:t>
            </a:r>
            <a:r>
              <a:rPr lang="es-MX" sz="2600" i="1" u="sng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Obligación de denunciar</a:t>
            </a:r>
            <a:r>
              <a:rPr lang="es-MX" sz="2600" i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s-MX" sz="260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El docente esta obligado a denunciar ante las autoridades administrativas y judiciales competentes, toda conducta o indicio de violencia o abuso sexual contra niños, niñas y adolescentes del que tenga conocimiento.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260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MX"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Articulo 15. </a:t>
            </a:r>
            <a:r>
              <a:rPr lang="es-MX" sz="2600" i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Deber de denunciar</a:t>
            </a:r>
            <a:r>
              <a:rPr lang="es-MX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En ejercicio del deber constitucional de protección de los niños, niñas y adolescentes, el Estado y la sociedad tienen el deber de denunciar oportunamente a las autoridades competentes cualquier indicio o caso de abuso sexual contra niños, niñas y adolescentes dentro de las 24 horas siguientes al conocimiento del hecho.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Google Shape;197;p14">
            <a:extLst>
              <a:ext uri="{FF2B5EF4-FFF2-40B4-BE49-F238E27FC236}">
                <a16:creationId xmlns:a16="http://schemas.microsoft.com/office/drawing/2014/main" id="{241B9CEE-05E8-0314-9D3D-886737ED5445}"/>
              </a:ext>
            </a:extLst>
          </p:cNvPr>
          <p:cNvSpPr txBox="1">
            <a:spLocks/>
          </p:cNvSpPr>
          <p:nvPr/>
        </p:nvSpPr>
        <p:spPr>
          <a:xfrm>
            <a:off x="2335237" y="351692"/>
            <a:ext cx="7948246" cy="112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757070"/>
              </a:buClr>
              <a:buSzPct val="100000"/>
              <a:buFont typeface="Calibri"/>
              <a:buNone/>
            </a:pPr>
            <a:r>
              <a:rPr lang="es-ES" sz="3600" b="1">
                <a:solidFill>
                  <a:schemeClr val="bg1"/>
                </a:solidFill>
                <a:sym typeface="Calibri"/>
              </a:rPr>
              <a:t>Ley 1146 de 2007</a:t>
            </a:r>
            <a:endParaRPr lang="es-ES"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4487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3F8F638-A567-5F5D-C286-786300E49788}"/>
              </a:ext>
            </a:extLst>
          </p:cNvPr>
          <p:cNvSpPr txBox="1">
            <a:spLocks/>
          </p:cNvSpPr>
          <p:nvPr/>
        </p:nvSpPr>
        <p:spPr>
          <a:xfrm>
            <a:off x="1153551" y="1999177"/>
            <a:ext cx="9622301" cy="35294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Articulo 67. </a:t>
            </a:r>
            <a:r>
              <a:rPr lang="es-MX" sz="2600" i="1" u="sng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Deber de Denunciar</a:t>
            </a:r>
            <a:r>
              <a:rPr lang="es-MX" sz="2600" i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 </a:t>
            </a:r>
            <a:r>
              <a:rPr lang="es-MX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 persona debe denunciar a la autoridad los delitos de cuya comisión tenga conocimiento y que deban investigarse de oficio.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es-MX" sz="2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MX" sz="2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servidor público que conozca de la comisión de un delito que deba investigarse de oficio, iniciará sin tardanza la investigación si tuviere competencia para ello; en caso contrario, pondrá inmediatamente el hecho en conocimiento ante la autoridad competente.</a:t>
            </a:r>
            <a:endParaRPr lang="es-MX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Google Shape;197;p14">
            <a:extLst>
              <a:ext uri="{FF2B5EF4-FFF2-40B4-BE49-F238E27FC236}">
                <a16:creationId xmlns:a16="http://schemas.microsoft.com/office/drawing/2014/main" id="{28AAE68C-1FE7-9B75-976E-7FEFCEB274AA}"/>
              </a:ext>
            </a:extLst>
          </p:cNvPr>
          <p:cNvSpPr txBox="1">
            <a:spLocks/>
          </p:cNvSpPr>
          <p:nvPr/>
        </p:nvSpPr>
        <p:spPr>
          <a:xfrm>
            <a:off x="2278966" y="703385"/>
            <a:ext cx="7948246" cy="1125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757070"/>
              </a:buClr>
              <a:buSzPct val="100000"/>
              <a:buFont typeface="Calibri"/>
              <a:buNone/>
            </a:pPr>
            <a:r>
              <a:rPr lang="es-ES" sz="3600" b="1">
                <a:solidFill>
                  <a:schemeClr val="bg1"/>
                </a:solidFill>
                <a:sym typeface="Calibri"/>
              </a:rPr>
              <a:t>Código de Procedimiento Penal</a:t>
            </a:r>
            <a:endParaRPr lang="es-ES" sz="3600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6192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A3DE8060-4E63-F5D0-BF21-5C40C84F7A46}"/>
              </a:ext>
            </a:extLst>
          </p:cNvPr>
          <p:cNvSpPr txBox="1">
            <a:spLocks/>
          </p:cNvSpPr>
          <p:nvPr/>
        </p:nvSpPr>
        <p:spPr>
          <a:xfrm>
            <a:off x="633046" y="2096087"/>
            <a:ext cx="10016197" cy="36013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 algn="just">
              <a:buFont typeface="Arial" panose="020B0604020202020204" pitchFamily="34" charset="0"/>
              <a:buNone/>
            </a:pPr>
            <a:r>
              <a:rPr lang="es-MX" dirty="0">
                <a:solidFill>
                  <a:schemeClr val="bg1"/>
                </a:solidFill>
                <a:latin typeface="Calibri"/>
                <a:cs typeface="Calibri"/>
              </a:rPr>
              <a:t>Todas las instituciones educativas y centros educativos oficiales y no oficiales del país deberán conformar, como parte de su estructura, el Comité Escolar de Convivencia, encargado de apoyar la labor de promoción y seguimiento a la convivencia escolar, a la educación para el ejercicio de los Derechos Humanos, sexuales y reproductivos, así como del desarrollo y aplicación del manual de convivencia y de la prevención y mitigación de la violencia escolar</a:t>
            </a:r>
            <a:r>
              <a:rPr lang="es-MX" dirty="0">
                <a:solidFill>
                  <a:schemeClr val="bg1"/>
                </a:solidFill>
              </a:rPr>
              <a:t>. </a:t>
            </a:r>
            <a:endParaRPr lang="es-MX" dirty="0">
              <a:solidFill>
                <a:schemeClr val="bg1"/>
              </a:solidFill>
              <a:sym typeface="Calibri"/>
            </a:endParaRP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Google Shape;197;p14">
            <a:extLst>
              <a:ext uri="{FF2B5EF4-FFF2-40B4-BE49-F238E27FC236}">
                <a16:creationId xmlns:a16="http://schemas.microsoft.com/office/drawing/2014/main" id="{61C29C8D-E53D-0069-9B72-C02B034D1E30}"/>
              </a:ext>
            </a:extLst>
          </p:cNvPr>
          <p:cNvSpPr txBox="1">
            <a:spLocks/>
          </p:cNvSpPr>
          <p:nvPr/>
        </p:nvSpPr>
        <p:spPr>
          <a:xfrm>
            <a:off x="1743405" y="372476"/>
            <a:ext cx="7948246" cy="1576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rgbClr val="757070"/>
              </a:buClr>
              <a:buSzPct val="100000"/>
              <a:buFont typeface="Calibri"/>
              <a:buNone/>
            </a:pPr>
            <a:r>
              <a:rPr lang="es-ES" sz="3600" b="1" dirty="0">
                <a:solidFill>
                  <a:schemeClr val="bg1"/>
                </a:solidFill>
                <a:sym typeface="Calibri"/>
              </a:rPr>
              <a:t>Comité Escolar de Convivencia</a:t>
            </a:r>
            <a:endParaRPr lang="es-ES" sz="3600" dirty="0">
              <a:solidFill>
                <a:schemeClr val="bg1"/>
              </a:solidFill>
            </a:endParaRPr>
          </a:p>
          <a:p>
            <a:pPr algn="ctr">
              <a:spcBef>
                <a:spcPts val="0"/>
              </a:spcBef>
              <a:buClr>
                <a:srgbClr val="757070"/>
              </a:buClr>
              <a:buSzPct val="100000"/>
              <a:buFont typeface="Calibri"/>
              <a:buNone/>
            </a:pP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(CEC) Art. 22 Ley 1620 de 2013</a:t>
            </a:r>
          </a:p>
        </p:txBody>
      </p:sp>
    </p:spTree>
    <p:extLst>
      <p:ext uri="{BB962C8B-B14F-4D97-AF65-F5344CB8AC3E}">
        <p14:creationId xmlns:p14="http://schemas.microsoft.com/office/powerpoint/2010/main" val="4112657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509A1F06-755F-8F40-CF9A-0DED6CAB767D}"/>
              </a:ext>
            </a:extLst>
          </p:cNvPr>
          <p:cNvSpPr txBox="1">
            <a:spLocks/>
          </p:cNvSpPr>
          <p:nvPr/>
        </p:nvSpPr>
        <p:spPr>
          <a:xfrm>
            <a:off x="795996" y="1547446"/>
            <a:ext cx="10515600" cy="49366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CO" sz="26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Activar la Ruta de Atención Integral para la Convivencia Escolar definida en el artículo 29 de esa Ley, </a:t>
            </a:r>
            <a:r>
              <a:rPr lang="es-MX" sz="2600" dirty="0">
                <a:solidFill>
                  <a:schemeClr val="bg1"/>
                </a:solidFill>
              </a:rPr>
              <a:t>frente a situaciones específicas de conflicto, de acoso escolar, frente a las conductas de alto riesgo de violencia escolar o de vulneración de derechos sexuales y reproductivos que no pueden ser resueltos por este comité de acuerdo con lo establecido en el manual de convivencia, </a:t>
            </a:r>
            <a:r>
              <a:rPr lang="es-MX" sz="2600" u="sng" dirty="0">
                <a:solidFill>
                  <a:schemeClr val="bg1"/>
                </a:solidFill>
              </a:rPr>
              <a:t>porque trascienden del ámbito escolar, y revistan las características de la comisión de una conducta punible</a:t>
            </a:r>
            <a:r>
              <a:rPr lang="es-MX" sz="2600" dirty="0">
                <a:solidFill>
                  <a:schemeClr val="bg1"/>
                </a:solidFill>
              </a:rPr>
              <a:t>, razón por la cual deben ser atendidos por otras instancias o autoridades que hacen parte de la estructura del Sistema y de la Ruta.</a:t>
            </a:r>
            <a:endParaRPr lang="es-CO" sz="2600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spcBef>
                <a:spcPts val="0"/>
              </a:spcBef>
              <a:buClr>
                <a:schemeClr val="dk1"/>
              </a:buClr>
              <a:buSzPts val="2000"/>
            </a:pPr>
            <a:endParaRPr lang="es-CO" sz="2600" dirty="0">
              <a:solidFill>
                <a:schemeClr val="bg1"/>
              </a:solidFill>
              <a:latin typeface="Calibri"/>
              <a:cs typeface="Calibri"/>
              <a:sym typeface="Calibri"/>
            </a:endParaRPr>
          </a:p>
          <a:p>
            <a:pPr marL="285750" indent="-285750" algn="just">
              <a:spcBef>
                <a:spcPts val="0"/>
              </a:spcBef>
              <a:buClr>
                <a:schemeClr val="dk1"/>
              </a:buClr>
              <a:buSzPts val="2000"/>
              <a:buFont typeface="Noto Sans Symbols"/>
              <a:buChar char="✔"/>
            </a:pPr>
            <a:r>
              <a:rPr lang="es-MX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todas las sesiones que adelante el Comité Escolar de Convivencia se deberá elaborar un </a:t>
            </a:r>
            <a:r>
              <a:rPr lang="es-MX" sz="2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acta</a:t>
            </a:r>
            <a:r>
              <a:rPr lang="es-MX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garantizando la </a:t>
            </a:r>
            <a:r>
              <a:rPr lang="es-MX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INTIMIDAD </a:t>
            </a:r>
            <a:r>
              <a:rPr lang="es-MX" sz="2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la </a:t>
            </a:r>
            <a:r>
              <a:rPr lang="es-MX" sz="2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CONFIDENCIALIDAD </a:t>
            </a:r>
            <a:r>
              <a:rPr lang="es-MX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</a:p>
          <a:p>
            <a:endParaRPr lang="es-CO" dirty="0">
              <a:solidFill>
                <a:schemeClr val="bg1"/>
              </a:solidFill>
            </a:endParaRPr>
          </a:p>
        </p:txBody>
      </p:sp>
      <p:sp>
        <p:nvSpPr>
          <p:cNvPr id="6" name="Google Shape;207;p15">
            <a:extLst>
              <a:ext uri="{FF2B5EF4-FFF2-40B4-BE49-F238E27FC236}">
                <a16:creationId xmlns:a16="http://schemas.microsoft.com/office/drawing/2014/main" id="{25509214-C97F-B7A8-91E1-258140F54C05}"/>
              </a:ext>
            </a:extLst>
          </p:cNvPr>
          <p:cNvSpPr txBox="1">
            <a:spLocks/>
          </p:cNvSpPr>
          <p:nvPr/>
        </p:nvSpPr>
        <p:spPr>
          <a:xfrm>
            <a:off x="838200" y="373895"/>
            <a:ext cx="10515600" cy="108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buClr>
                <a:srgbClr val="757070"/>
              </a:buClr>
              <a:buSzPts val="3600"/>
            </a:pPr>
            <a:br>
              <a:rPr lang="es-ES" sz="3600" b="1" i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3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Funciones del (CEC) Art. 13 Ley 1620/2013</a:t>
            </a:r>
          </a:p>
          <a:p>
            <a:pPr algn="ctr">
              <a:spcBef>
                <a:spcPts val="0"/>
              </a:spcBef>
              <a:buClr>
                <a:srgbClr val="757070"/>
              </a:buClr>
              <a:buSzPts val="3600"/>
              <a:buFont typeface="Calibri"/>
              <a:buNone/>
            </a:pP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6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lantilla_prende">
            <a:extLst>
              <a:ext uri="{FF2B5EF4-FFF2-40B4-BE49-F238E27FC236}">
                <a16:creationId xmlns:a16="http://schemas.microsoft.com/office/drawing/2014/main" id="{C3897871-38C2-4A5F-B2EE-26728C23C3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2545308B-7DB0-A965-3FB9-16AE13E3D626}"/>
              </a:ext>
            </a:extLst>
          </p:cNvPr>
          <p:cNvSpPr/>
          <p:nvPr/>
        </p:nvSpPr>
        <p:spPr>
          <a:xfrm>
            <a:off x="10001250" y="5179215"/>
            <a:ext cx="2028825" cy="126444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A158BD6-AC63-8A90-6C6C-2CC68A41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42" t="20194" r="15507" b="4144"/>
          <a:stretch/>
        </p:blipFill>
        <p:spPr>
          <a:xfrm>
            <a:off x="9691651" y="5257797"/>
            <a:ext cx="2438440" cy="152876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A447595A-ADEB-42B4-AA94-2EB41F9354FC}"/>
              </a:ext>
            </a:extLst>
          </p:cNvPr>
          <p:cNvSpPr txBox="1">
            <a:spLocks/>
          </p:cNvSpPr>
          <p:nvPr/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s-MX" sz="3600" b="1">
                <a:solidFill>
                  <a:schemeClr val="bg1"/>
                </a:solidFill>
                <a:sym typeface="Calibri"/>
              </a:rPr>
              <a:t>Funciones del Rector Ley 1620 de 2013 artículo 18</a:t>
            </a:r>
            <a:endParaRPr lang="es-CO" sz="3600" dirty="0">
              <a:solidFill>
                <a:schemeClr val="bg1"/>
              </a:solidFill>
            </a:endParaRP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090A198-BAB9-C16F-CBB7-9809A449736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MX">
                <a:solidFill>
                  <a:schemeClr val="bg1"/>
                </a:solidFill>
                <a:sym typeface="Calibri"/>
              </a:rPr>
              <a:t>Numeral 1. Liderar el comité escolar de convivencia acorde con lo estipulado en los artículos 11, 12 y 13 de la presente Ley.</a:t>
            </a:r>
            <a:endParaRPr lang="es-MX">
              <a:solidFill>
                <a:schemeClr val="bg1"/>
              </a:solidFill>
            </a:endParaRPr>
          </a:p>
          <a:p>
            <a:pPr marL="285750" indent="-133350" algn="just"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None/>
            </a:pPr>
            <a:endParaRPr lang="es-MX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 algn="just">
              <a:spcBef>
                <a:spcPts val="0"/>
              </a:spcBef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s-MX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Numeral 4. </a:t>
            </a:r>
            <a:r>
              <a:rPr lang="es-MX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Reportar aquellos casos de acoso y violencia escolar y vulneración de derechos sexuales y reproductivos de los niños, niñas y adolescentes del establecimiento educativo, en su calidad de presidente del comité escolar de convivencia, acorde con la normatividad vigente y los protocolos definidos en la Ruta de Atención Integral y hacer seguimiento a dichos casos.</a:t>
            </a:r>
            <a:endParaRPr lang="es-MX" b="1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61138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1746</Words>
  <Application>Microsoft Office PowerPoint</Application>
  <PresentationFormat>Panorámica</PresentationFormat>
  <Paragraphs>99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</vt:lpstr>
      <vt:lpstr>Calibri Light</vt:lpstr>
      <vt:lpstr>Noto Sans Symbols</vt:lpstr>
      <vt:lpstr>Work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Daniel</dc:creator>
  <cp:lastModifiedBy>LUIS CASTAÑO GIL</cp:lastModifiedBy>
  <cp:revision>8</cp:revision>
  <dcterms:created xsi:type="dcterms:W3CDTF">2022-03-03T18:12:51Z</dcterms:created>
  <dcterms:modified xsi:type="dcterms:W3CDTF">2022-09-06T05:07:35Z</dcterms:modified>
</cp:coreProperties>
</file>